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3" r:id="rId2"/>
    <p:sldId id="334" r:id="rId3"/>
    <p:sldId id="335" r:id="rId4"/>
    <p:sldId id="341" r:id="rId5"/>
    <p:sldId id="340" r:id="rId6"/>
    <p:sldId id="336" r:id="rId7"/>
    <p:sldId id="337" r:id="rId8"/>
    <p:sldId id="338" r:id="rId9"/>
    <p:sldId id="342" r:id="rId10"/>
    <p:sldId id="343" r:id="rId11"/>
    <p:sldId id="344" r:id="rId12"/>
    <p:sldId id="346" r:id="rId13"/>
    <p:sldId id="347" r:id="rId14"/>
    <p:sldId id="348" r:id="rId15"/>
    <p:sldId id="349" r:id="rId16"/>
    <p:sldId id="345" r:id="rId17"/>
  </p:sldIdLst>
  <p:sldSz cx="9144000" cy="6858000" type="screen4x3"/>
  <p:notesSz cx="6718300" cy="98679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909"/>
    <a:srgbClr val="640000"/>
    <a:srgbClr val="6DD172"/>
    <a:srgbClr val="BCB9F1"/>
    <a:srgbClr val="DDDDDD"/>
    <a:srgbClr val="FFFF99"/>
    <a:srgbClr val="FFFF66"/>
    <a:srgbClr val="FFFF91"/>
    <a:srgbClr val="8782E6"/>
    <a:srgbClr val="D5C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718" autoAdjust="0"/>
  </p:normalViewPr>
  <p:slideViewPr>
    <p:cSldViewPr>
      <p:cViewPr>
        <p:scale>
          <a:sx n="107" d="100"/>
          <a:sy n="107" d="100"/>
        </p:scale>
        <p:origin x="-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78" y="-90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t" anchorCtr="0" compatLnSpc="1">
            <a:prstTxWarp prst="textNoShape">
              <a:avLst/>
            </a:prstTxWarp>
          </a:bodyPr>
          <a:lstStyle>
            <a:lvl1pPr defTabSz="90963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b" anchorCtr="0" compatLnSpc="1">
            <a:prstTxWarp prst="textNoShape">
              <a:avLst/>
            </a:prstTxWarp>
          </a:bodyPr>
          <a:lstStyle>
            <a:lvl1pPr defTabSz="909638">
              <a:defRPr sz="1200" smtClean="0"/>
            </a:lvl1pPr>
          </a:lstStyle>
          <a:p>
            <a:pPr>
              <a:defRPr/>
            </a:pPr>
            <a:r>
              <a:rPr lang="es-ES_tradnl"/>
              <a:t>Programa de Formación de Prácticas en Empresas para Titulados Universitarios en Empresas de Castilla y León-2007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fld id="{6C30D2AD-AE22-490E-BC95-2154A5CF22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952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t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1363"/>
            <a:ext cx="4932362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7888"/>
            <a:ext cx="49276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b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s-ES_tradnl"/>
              <a:t>Programa de Formación de Prácticas en Empresas para Titulados Universitarios en Empresas de Castilla y León-2007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3" tIns="45470" rIns="90943" bIns="4547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29FDB8B-CB6F-4365-8417-4FCEB6CF5B5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94736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5" descr="f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95288" y="115888"/>
            <a:ext cx="9207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ppoveda@usal.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7624" y="1700808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PROGRAMA CLAVE: EUROPA (LEONARDO DA VINCI): </a:t>
            </a:r>
          </a:p>
          <a:p>
            <a:pPr algn="ctr"/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PROGRAMA DE PRÁCTICAS DIRIGIDAS A TITULADOS DE UNIVERSIDADES ESPAÑOLAS</a:t>
            </a:r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43608" y="4437112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VIGENCIA DEL PROGRAMA LEONARDO DA VINCI PAP: 2007-2013</a:t>
            </a:r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5576" y="1340768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0000FF"/>
                </a:solidFill>
                <a:latin typeface="Cambria"/>
                <a:cs typeface="Cambria"/>
              </a:rPr>
              <a:t>Criterios de </a:t>
            </a:r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selección</a:t>
            </a:r>
          </a:p>
          <a:p>
            <a:pPr algn="ctr"/>
            <a:endParaRPr lang="es-ES" b="1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Los criterios que regirán la preselección de solicitantes para optar a una beca del Programa Leonardo da Vinci son: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1. Cumplir todos los requisitos establecidos para este programa.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2. Perfil demandado por la empresa.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3. Orden riguroso sobre la base del expediente académico.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De acuerdo a estos tres criterios la Fundación General de la Universidad de Salamanca enviará un mínimo de tres solicitantes (siempre que sea posible) a la empresa para que realice la selección definitiva. La empresa realizará la selección a través del </a:t>
            </a:r>
            <a:r>
              <a:rPr lang="es-ES" sz="2000" dirty="0" err="1">
                <a:solidFill>
                  <a:srgbClr val="0000FF"/>
                </a:solidFill>
                <a:latin typeface="Cambria"/>
                <a:cs typeface="Cambria"/>
              </a:rPr>
              <a:t>curriculum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, entrevista telefónica, test de nivel El </a:t>
            </a:r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candidato seleccionado 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será aquel que decida la empresa y se adapte más a sus necesidades</a:t>
            </a:r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s-ES" sz="20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9042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1526589"/>
            <a:ext cx="72728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• 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Para la asignación de beneficiarios se respetará la selección realizada por la empresa, considerando la disponibilidad de los solicitantes.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Una vez que el proceso de selección concluya podrá iniciarse la formación práctica en la empresa siguiendo las pautas establecidas en el proyecto formativo.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Las prácticas, que por falta de solicitudes en algunas titulaciones, no se puedan cubrir con la titulación inicialmente solicitada por la empresa, podrán reconducirse a otras afines que definirá la organización de acogida.</a:t>
            </a: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La selección definitiva del proceso se comunicará, desde la Fundación General de la Universidad de Salamanca, a cada uno de los solicitantes que han participado en el proceso de selección, tanto si ha sido seleccionado como si no ha sido seleccionado.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358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87624" y="1628800"/>
            <a:ext cx="676875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ERASMUS +: 2014-2020</a:t>
            </a:r>
          </a:p>
          <a:p>
            <a:endParaRPr lang="es-ES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PODRÁN PARTICIPAR: ESTUDIANTES UNIVERSITARIOS Y TITULADOS EN EL AÑO POSTERIOR A LA FINALIZACIÓN DE LOS ESTUDIOS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LA SELECCIÓN DE LOS CANDIDATOS SE REALIZARÁ SIEMPRE DURANTE LOS ESTUDIOS.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LAS PRÁCTICAS SE REALIZARÁN DURANTE EL AÑO ACADÉMICO POSTERIOR A LA SOLICITUD.</a:t>
            </a:r>
          </a:p>
        </p:txBody>
      </p:sp>
    </p:spTree>
    <p:extLst>
      <p:ext uri="{BB962C8B-B14F-4D97-AF65-F5344CB8AC3E}">
        <p14:creationId xmlns:p14="http://schemas.microsoft.com/office/powerpoint/2010/main" val="880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1576355"/>
            <a:ext cx="7488832" cy="458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DURACIÓN DE LAS PRÁCTICAS: </a:t>
            </a:r>
          </a:p>
          <a:p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      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Entre 2 y 12 meses.</a:t>
            </a:r>
          </a:p>
          <a:p>
            <a:endParaRPr lang="es-ES" sz="18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lvl="1" algn="just">
              <a:lnSpc>
                <a:spcPct val="80000"/>
              </a:lnSpc>
            </a:pP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Cada estudiante podrá disfrutar de varias becas Erasmus hasta un máximo de </a:t>
            </a:r>
            <a:r>
              <a:rPr lang="es-ES" sz="1800" b="1" dirty="0">
                <a:solidFill>
                  <a:srgbClr val="0000FF"/>
                </a:solidFill>
                <a:latin typeface="Cambria"/>
                <a:cs typeface="Cambria"/>
              </a:rPr>
              <a:t>12 meses por ciclo de estudios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*</a:t>
            </a:r>
            <a:endParaRPr lang="es-ES" sz="1800" u="sng" dirty="0">
              <a:solidFill>
                <a:srgbClr val="0000FF"/>
              </a:solidFill>
              <a:latin typeface="Cambria"/>
              <a:cs typeface="Cambria"/>
            </a:endParaRPr>
          </a:p>
          <a:p>
            <a:pPr marL="742950" lvl="1" indent="-285750" algn="just">
              <a:lnSpc>
                <a:spcPct val="80000"/>
              </a:lnSpc>
              <a:buFontTx/>
              <a:buChar char="-"/>
            </a:pP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Grado 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o equivalente, incluyendo estudios de Formación Profesional de Grado Superior (niveles 5 y 6 del EQF)*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*</a:t>
            </a:r>
          </a:p>
          <a:p>
            <a:pPr marL="742950" lvl="1" indent="-285750" algn="just">
              <a:lnSpc>
                <a:spcPct val="80000"/>
              </a:lnSpc>
              <a:buFontTx/>
              <a:buChar char="-"/>
            </a:pP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Máster 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(nivel 7 del EQF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)</a:t>
            </a:r>
          </a:p>
          <a:p>
            <a:pPr marL="742950" lvl="1" indent="-285750" algn="just">
              <a:lnSpc>
                <a:spcPct val="80000"/>
              </a:lnSpc>
              <a:buFontTx/>
              <a:buChar char="-"/>
            </a:pP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Doctorado 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(nivel 8 del EQF)</a:t>
            </a:r>
          </a:p>
          <a:p>
            <a:pPr lvl="1" algn="just">
              <a:lnSpc>
                <a:spcPct val="80000"/>
              </a:lnSpc>
            </a:pP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*Incluida la movilidad de</a:t>
            </a:r>
          </a:p>
          <a:p>
            <a:pPr lvl="2" algn="just">
              <a:lnSpc>
                <a:spcPct val="8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los estudiantes </a:t>
            </a:r>
            <a:r>
              <a:rPr lang="es-ES" sz="1800" u="sng" dirty="0">
                <a:solidFill>
                  <a:srgbClr val="0000FF"/>
                </a:solidFill>
                <a:latin typeface="Cambria"/>
                <a:cs typeface="Cambria"/>
              </a:rPr>
              <a:t>recién titulados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 que realicen prácticas en empresas</a:t>
            </a:r>
          </a:p>
          <a:p>
            <a:pPr lvl="2" algn="just">
              <a:lnSpc>
                <a:spcPct val="8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los estudiantes que hubieran obtenido una beca </a:t>
            </a:r>
            <a:r>
              <a:rPr lang="es-ES" sz="1800" u="sng" dirty="0">
                <a:solidFill>
                  <a:srgbClr val="0000FF"/>
                </a:solidFill>
                <a:latin typeface="Cambria"/>
                <a:cs typeface="Cambria"/>
              </a:rPr>
              <a:t>Erasmus</a:t>
            </a: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 durante el PAP</a:t>
            </a:r>
          </a:p>
          <a:p>
            <a:pPr lvl="1" algn="just">
              <a:lnSpc>
                <a:spcPct val="80000"/>
              </a:lnSpc>
            </a:pP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** Excepto estudios de Grado que den acceso directo a estudios de Doctorado (Arquitectura, Farmacia, Medicina, Odontología y Veterinaria), cuya duración total será de </a:t>
            </a:r>
            <a:r>
              <a:rPr lang="es-ES" sz="1800" u="sng" dirty="0">
                <a:solidFill>
                  <a:srgbClr val="0000FF"/>
                </a:solidFill>
                <a:latin typeface="Cambria"/>
                <a:cs typeface="Cambria"/>
              </a:rPr>
              <a:t>24 </a:t>
            </a:r>
            <a:r>
              <a:rPr lang="es-ES" sz="1800" u="sng" dirty="0" smtClean="0">
                <a:solidFill>
                  <a:srgbClr val="0000FF"/>
                </a:solidFill>
                <a:latin typeface="Cambria"/>
                <a:cs typeface="Cambria"/>
              </a:rPr>
              <a:t>meses</a:t>
            </a:r>
            <a:endParaRPr lang="es-ES" sz="1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24134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120775" y="148431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charset="0"/>
              <a:buNone/>
            </a:pPr>
            <a:r>
              <a:rPr lang="es-ES" sz="2400" b="1" dirty="0" smtClean="0">
                <a:solidFill>
                  <a:srgbClr val="0000FF"/>
                </a:solidFill>
                <a:latin typeface="Cambria"/>
                <a:cs typeface="Cambria"/>
              </a:rPr>
              <a:t>GRUPOS DE PAÍSES</a:t>
            </a:r>
          </a:p>
          <a:p>
            <a:pPr marL="0" indent="0" algn="just">
              <a:buFont typeface="Wingdings" charset="0"/>
              <a:buNone/>
            </a:pP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La ayuda dependerá del </a:t>
            </a:r>
            <a:r>
              <a:rPr lang="es-ES" sz="1800" b="1" dirty="0" smtClean="0">
                <a:solidFill>
                  <a:srgbClr val="0000FF"/>
                </a:solidFill>
                <a:latin typeface="Cambria"/>
                <a:cs typeface="Cambria"/>
              </a:rPr>
              <a:t>país de destino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, de acuerdo con los siguientes grupos, clasificados según su nivel de vida:</a:t>
            </a:r>
          </a:p>
          <a:p>
            <a:pPr marL="0" indent="0"/>
            <a:endParaRPr lang="es-ES" dirty="0" smtClean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endParaRPr lang="es-ES" dirty="0">
              <a:latin typeface="Arial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35179"/>
              </p:ext>
            </p:extLst>
          </p:nvPr>
        </p:nvGraphicFramePr>
        <p:xfrm>
          <a:off x="683568" y="2852936"/>
          <a:ext cx="7848872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Grupo 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Países del programa con nivel de vida superior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Austria, Dinamarca, Finlandia, Francia, Irlanda, Italia, Liechtenstein, Noruega, Reino Unido, Suecia y Suiza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Grupo 2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Países del programa con nivel de vida medio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Alemania, Bélgica, Chipre, Croacia, Eslovenia, España, Grecia, Islandia, Luxemburgo, Países Bajos, Portugal, República Checa y Turquía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Grupo 3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Países del programa con nivel de vida inferior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Ｐゴシック" charset="0"/>
                          <a:cs typeface="Cambria"/>
                        </a:rPr>
                        <a:t>Bulgaria, Eslovaquia, Estonia, Hungría, Letonia, Lituania, Malta, Polonia, Rumanía y antigua República Yugoslava de Macedonia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23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5616" y="162880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endParaRPr lang="es-ES" sz="1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87624" y="227687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0000FF"/>
                </a:solidFill>
                <a:latin typeface="Cambria"/>
                <a:cs typeface="Cambria"/>
              </a:rPr>
              <a:t>CUANTÍAS MENSUALES DE LAS AYUDAS</a:t>
            </a:r>
          </a:p>
          <a:p>
            <a:pPr algn="just"/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PAÍSES DEL GRUPO I: 400 €</a:t>
            </a:r>
          </a:p>
          <a:p>
            <a:pPr algn="just"/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PAÍSES DEL GRUPO II: 350 €</a:t>
            </a:r>
          </a:p>
          <a:p>
            <a:pPr algn="just"/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PAÍSES DEL GRUPO III: 300 €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963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1628800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srgbClr val="0000FF"/>
                </a:solidFill>
                <a:latin typeface="Cambria"/>
                <a:cs typeface="Cambria"/>
              </a:rPr>
              <a:t>Información de </a:t>
            </a:r>
            <a:r>
              <a:rPr lang="es-ES" b="1" i="1" dirty="0" smtClean="0">
                <a:solidFill>
                  <a:srgbClr val="0000FF"/>
                </a:solidFill>
                <a:latin typeface="Cambria"/>
                <a:cs typeface="Cambria"/>
              </a:rPr>
              <a:t>contacto</a:t>
            </a:r>
          </a:p>
          <a:p>
            <a:pPr algn="ctr"/>
            <a:endParaRPr lang="es-ES" b="1" i="1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endParaRPr lang="es-ES" b="1" dirty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Fundación General de la Universidad de Salamanca</a:t>
            </a:r>
            <a:br>
              <a:rPr lang="es-ES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C/ Fonseca 2, 37002 Salamanca</a:t>
            </a:r>
            <a:br>
              <a:rPr lang="es-ES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Tel: 923294772</a:t>
            </a:r>
            <a:br>
              <a:rPr lang="es-ES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E-mail: </a:t>
            </a:r>
            <a:r>
              <a:rPr lang="es-ES" dirty="0">
                <a:solidFill>
                  <a:srgbClr val="0000FF"/>
                </a:solidFill>
                <a:latin typeface="Cambria"/>
                <a:cs typeface="Cambria"/>
                <a:hlinkClick r:id="rId2"/>
              </a:rPr>
              <a:t>ppoveda@usal.es</a:t>
            </a:r>
            <a:r>
              <a:rPr lang="es-ES" dirty="0">
                <a:solidFill>
                  <a:srgbClr val="0000FF"/>
                </a:solidFill>
                <a:latin typeface="Cambria"/>
                <a:cs typeface="Cambria"/>
              </a:rPr>
              <a:t> </a:t>
            </a:r>
            <a:endParaRPr lang="es-ES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endParaRPr lang="es-ES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r>
              <a:rPr lang="es-ES" b="1" dirty="0" err="1" smtClean="0">
                <a:solidFill>
                  <a:srgbClr val="800000"/>
                </a:solidFill>
                <a:latin typeface="Cambria"/>
                <a:cs typeface="Cambria"/>
              </a:rPr>
              <a:t>www.programaclave.com</a:t>
            </a:r>
            <a:endParaRPr lang="es-ES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8969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27584" y="148478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QUIENES PUEDEN PARTICIPAR: </a:t>
            </a:r>
          </a:p>
          <a:p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TITULADOS UNIVERSITARIOS DE CUALQUIER UNIVERSIDAD ESPAÑOLA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NO MATRICULADOS EN NINGUNA UNIVERSIDAD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NO HABER DISFRUTADO DE UNA BECA LEONARDO DA VINCI CON ANTERIORIDAD</a:t>
            </a:r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8359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9632" y="1556792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CONDICIONES DE LAS BECA</a:t>
            </a: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S: 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120 BECAS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DURACIÓN: 26 SEMANAS (6 MESES)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DOTACIÓN ECONÓMICA: DEPENDE DEL PAÍS DE DESTINO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FECHA LÍMITE PARA REALIZAR LAS PRÁCTICAS: 24/11/2014.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CURSO DE PREPARACIÓN PEDAGÓGICA Y CULTURAL OFRECIDA POR LA FUNDACIÓN GENERAL</a:t>
            </a:r>
          </a:p>
          <a:p>
            <a:pPr marL="342900" indent="-342900" algn="just">
              <a:buFontTx/>
              <a:buChar char="-"/>
            </a:pPr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SEGURO DE ASISTENCIA EN VIAJE, ACCIDENTES Y RESPONSABILIDAD CIVIL</a:t>
            </a:r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4248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7664" y="1772816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00FF"/>
                </a:solidFill>
                <a:latin typeface="Cambria"/>
                <a:cs typeface="Cambria"/>
              </a:rPr>
              <a:t>DÓNDE SE PUEDEN REALIZAR LAS PRÁCTICAS</a:t>
            </a:r>
          </a:p>
          <a:p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Puedes realizar prácticas en una empresa que pertenezca o tenga sedes en alguno de los siguientes países: </a:t>
            </a:r>
            <a:endParaRPr lang="es-ES" sz="20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endParaRPr lang="es-ES" sz="2000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Alemania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, Austria, Bélgica, Bulgaria, Chipre, Croacia, Dinamarca, Eslovaquia, Eslovenia, Estonia, Finlandia, Francia, Grecia, Hungría, Irlanda, Islandia, Italia, Letonia, Liechtenstein, Lituania, Luxemburgo, Malta, Noruega, Países Bajos, Polonia, Portugal, Reino Unido, República Checa, Rumanía, Suecia, Suiza y Turquía</a:t>
            </a:r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s-ES" sz="20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6686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640" y="1700808"/>
            <a:ext cx="68407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0000FF"/>
                </a:solidFill>
                <a:latin typeface="Cambria"/>
                <a:cs typeface="Cambria"/>
              </a:rPr>
              <a:t>Organizaciones que no pueden participar en el programa:</a:t>
            </a:r>
            <a:br>
              <a:rPr lang="es-ES" b="1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/>
            </a:r>
            <a:b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sz="1800" dirty="0">
                <a:solidFill>
                  <a:srgbClr val="0000FF"/>
                </a:solidFill>
                <a:latin typeface="Cambria"/>
                <a:cs typeface="Cambria"/>
              </a:rPr>
              <a:t>• 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  </a:t>
            </a:r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Organismos 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y Agencias de la Unión Europea.</a:t>
            </a:r>
            <a:b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Organismos responsables de la gestión de programas europeos.</a:t>
            </a:r>
            <a:b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Representaciones de España en el extranjero: embajadas, consulados, </a:t>
            </a:r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instituciones 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culturales (ejemplos: Instituto Cervantes, Oficina Española de Turismo) con la finalidad de asegurar la </a:t>
            </a:r>
            <a:r>
              <a:rPr lang="es-ES" sz="2000" dirty="0" err="1">
                <a:solidFill>
                  <a:srgbClr val="0000FF"/>
                </a:solidFill>
                <a:latin typeface="Cambria"/>
                <a:cs typeface="Cambria"/>
              </a:rPr>
              <a:t>transnacionalidad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 de la experiencia.)</a:t>
            </a:r>
            <a:b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</a:b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• Universidades: siempre que las tareas estén relacionadas con la docencia o la investigación.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2414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1484784"/>
            <a:ext cx="75608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ambria"/>
                <a:cs typeface="Cambria"/>
              </a:rPr>
              <a:t>IMPORTE DE LAS PRÁCTICAS</a:t>
            </a:r>
          </a:p>
          <a:p>
            <a:pPr algn="ctr"/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endParaRPr lang="es-ES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50012"/>
              </p:ext>
            </p:extLst>
          </p:nvPr>
        </p:nvGraphicFramePr>
        <p:xfrm>
          <a:off x="1475656" y="2204864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PAIS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IMPORTE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ALEMANIA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3.182,00€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AUSTRIA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3.582,00€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BÉLGICA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3.378,00€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BULGARIA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2.232,00€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CHIPRE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2.986,00€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CROACIA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3.198,00€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DINAMARCA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4.580,00€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ESLOVAQUIA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2.797,00€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ESLOVENIA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3.198,00€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2.620,00€</a:t>
                      </a: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22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46908"/>
              </p:ext>
            </p:extLst>
          </p:nvPr>
        </p:nvGraphicFramePr>
        <p:xfrm>
          <a:off x="1475656" y="105273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PAÍS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IMPORTE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FINLANDIA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4.181,00€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FRANCIA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3.973,00€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GRECIA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3.202,00€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HUNGRÍA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2.831,00€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IRLANDA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3.774,00€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ISLANDIA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3.691,00€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ITALIA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3.788,00€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LETONIA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2.640,00€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LIECHTENSTEIN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5.178,00€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LITUANIA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2.623,00€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LUXEMBURGO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3.382,00€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LITUANIA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4.181,00€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LUXEMBURGO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3.973,00€</a:t>
                      </a: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31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28131"/>
              </p:ext>
            </p:extLst>
          </p:nvPr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PAÍS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IMPORTE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MALTA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2.797,00€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NORUEGA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5.180,00€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PAÍSES BAJOS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3.577,00€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POLONIA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2.600,00€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PORTUGAL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2.980,00€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REPÚBLICA CHECA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2.990,00€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REINO UNIDO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4.592,00€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RUMANÍA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2.423,00€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SUECIA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4.182,00€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SUIZA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5.152,00€</a:t>
                      </a: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00FF"/>
                          </a:solidFill>
                          <a:latin typeface="Cambria"/>
                          <a:cs typeface="Cambria"/>
                        </a:rPr>
                        <a:t>TURQUÍA</a:t>
                      </a:r>
                      <a:endParaRPr lang="es-ES" dirty="0">
                        <a:solidFill>
                          <a:srgbClr val="0000FF"/>
                        </a:solidFill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mbria"/>
                          <a:cs typeface="Cambria"/>
                        </a:rPr>
                        <a:t>2.874,00€</a:t>
                      </a: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78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1052736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ambria"/>
                <a:cs typeface="Cambria"/>
              </a:rPr>
              <a:t> </a:t>
            </a:r>
            <a:r>
              <a:rPr lang="es-ES" b="1" dirty="0">
                <a:solidFill>
                  <a:srgbClr val="0000FF"/>
                </a:solidFill>
                <a:latin typeface="Cambria"/>
                <a:cs typeface="Cambria"/>
              </a:rPr>
              <a:t>Solicitud de candidatura</a:t>
            </a:r>
          </a:p>
          <a:p>
            <a:endParaRPr lang="es-ES" sz="18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r>
              <a:rPr lang="es-ES" sz="2000" dirty="0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s-ES" sz="1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poder participar en el Programa Leonardo da Vinci deberás registrarte directamente en la página web. A continuación debes solicitar la beca siempre y cuando cumplas los requisitos que permiten el acceso a las mismas. Una vez realizada la solicitud debes cumplimentar tu </a:t>
            </a:r>
            <a:r>
              <a:rPr lang="es-ES" sz="2000" dirty="0" err="1">
                <a:solidFill>
                  <a:srgbClr val="0000FF"/>
                </a:solidFill>
                <a:latin typeface="Cambria"/>
                <a:cs typeface="Cambria"/>
              </a:rPr>
              <a:t>curriculum</a:t>
            </a:r>
            <a:r>
              <a:rPr lang="es-ES" sz="2000" dirty="0">
                <a:solidFill>
                  <a:srgbClr val="0000FF"/>
                </a:solidFill>
                <a:latin typeface="Cambria"/>
                <a:cs typeface="Cambria"/>
              </a:rPr>
              <a:t> normalizado en el sistema, y a partir de ese momento entrarás automáticamente en cualquier proceso de selección en el que se demande un perfil que corresponda a tus características personales y profesionales. Solo participarán en los procesos de selección aquellas solicitudes que tengan cumplimentado totalmente el CV. </a:t>
            </a:r>
            <a:endParaRPr lang="es-ES" sz="20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algn="just"/>
            <a:endParaRPr lang="es-ES" sz="1800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ctr"/>
            <a:r>
              <a:rPr lang="es-ES" b="1" dirty="0" err="1" smtClean="0">
                <a:solidFill>
                  <a:srgbClr val="800000"/>
                </a:solidFill>
                <a:latin typeface="Cambria"/>
                <a:cs typeface="Cambria"/>
              </a:rPr>
              <a:t>www.programaclave.com</a:t>
            </a:r>
            <a:endParaRPr lang="es-ES" b="1" dirty="0">
              <a:solidFill>
                <a:srgbClr val="8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81865735"/>
      </p:ext>
    </p:extLst>
  </p:cSld>
  <p:clrMapOvr>
    <a:masterClrMapping/>
  </p:clrMapOvr>
</p:sld>
</file>

<file path=ppt/theme/theme1.xml><?xml version="1.0" encoding="utf-8"?>
<a:theme xmlns:a="http://schemas.openxmlformats.org/drawingml/2006/main" name="En blanco">
  <a:themeElements>
    <a:clrScheme name="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 blanc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989</Words>
  <Application>Microsoft Office PowerPoint</Application>
  <PresentationFormat>Presentación en pantalla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Fundacion General de la USAL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Adserias</dc:creator>
  <cp:lastModifiedBy>CED</cp:lastModifiedBy>
  <cp:revision>216</cp:revision>
  <cp:lastPrinted>2014-02-25T11:19:27Z</cp:lastPrinted>
  <dcterms:created xsi:type="dcterms:W3CDTF">2001-03-22T11:29:39Z</dcterms:created>
  <dcterms:modified xsi:type="dcterms:W3CDTF">2014-03-18T08:59:09Z</dcterms:modified>
</cp:coreProperties>
</file>